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" Type="http://schemas.openxmlformats.org/officeDocument/2006/relationships/presProps" Target="presProps.xml"/><Relationship Id="rId21" Type="http://schemas.openxmlformats.org/officeDocument/2006/relationships/slide" Target="slides/slide15.xml"/><Relationship Id="rId1" Type="http://schemas.openxmlformats.org/officeDocument/2006/relationships/theme" Target="theme/theme2.xml"/><Relationship Id="rId22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3" Type="http://schemas.openxmlformats.org/officeDocument/2006/relationships/tableStyles" Target="tableStyles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8" Type="http://schemas.openxmlformats.org/officeDocument/2006/relationships/slide" Target="slides/slide2.xml"/><Relationship Id="rId7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4406309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flipH="1" rot="10800000">
            <a:off x="0" y="3093234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07.png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image" Target="../media/image34.gif"/><Relationship Id="rId5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Relationship Id="rId3" Type="http://schemas.openxmlformats.org/officeDocument/2006/relationships/image" Target="../media/image29.gif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Relationship Id="rId3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00.jpg"/><Relationship Id="rId3" Type="http://schemas.openxmlformats.org/officeDocument/2006/relationships/image" Target="../media/image01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01.jpg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10" Type="http://schemas.openxmlformats.org/officeDocument/2006/relationships/image" Target="../media/image10.jpg"/><Relationship Id="rId4" Type="http://schemas.openxmlformats.org/officeDocument/2006/relationships/image" Target="../media/image02.png"/><Relationship Id="rId11" Type="http://schemas.openxmlformats.org/officeDocument/2006/relationships/image" Target="../media/image11.png"/><Relationship Id="rId3" Type="http://schemas.openxmlformats.org/officeDocument/2006/relationships/image" Target="../media/image03.jpg"/><Relationship Id="rId9" Type="http://schemas.openxmlformats.org/officeDocument/2006/relationships/image" Target="../media/image14.png"/><Relationship Id="rId6" Type="http://schemas.openxmlformats.org/officeDocument/2006/relationships/image" Target="../media/image05.png"/><Relationship Id="rId5" Type="http://schemas.openxmlformats.org/officeDocument/2006/relationships/image" Target="../media/image06.png"/><Relationship Id="rId8" Type="http://schemas.openxmlformats.org/officeDocument/2006/relationships/image" Target="../media/image08.png"/><Relationship Id="rId7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Relationship Id="rId3" Type="http://schemas.openxmlformats.org/officeDocument/2006/relationships/image" Target="../media/image15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No One is Safe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85800" y="3020240"/>
            <a:ext cx="7772400" cy="784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 People Getting A’s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553575" y="38403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David Kim, Alex Dunmire, Rohan Nagarkar, Michelle Dean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475" y="5007850"/>
            <a:ext cx="107125" cy="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776" y="1891224"/>
            <a:ext cx="1603449" cy="15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>
                <a:solidFill>
                  <a:srgbClr val="FFFFFF"/>
                </a:solidFill>
              </a:rPr>
              <a:t> BEAMS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Laser Diodes: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solidFill>
                  <a:schemeClr val="dk1"/>
                </a:solidFill>
              </a:rPr>
              <a:t>650nm wavelength,  5mW output power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solidFill>
                  <a:schemeClr val="dk1"/>
                </a:solidFill>
              </a:rPr>
              <a:t>Operates within 2.7 - 5.2 VDC range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Fires upon Button Press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Connected to PMOD output 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85212" y="471925"/>
            <a:ext cx="1079598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90102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>
                <a:solidFill>
                  <a:srgbClr val="FFFFFF"/>
                </a:solidFill>
              </a:rPr>
              <a:t> BEAMS CONT.</a:t>
            </a:r>
            <a:r>
              <a:rPr lang="en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module laser(clk,pb,laser);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input clk,pb;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output reg laser;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always @(posedge clk)begin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case (pb)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1: laser = pb;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default laser = 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endcase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endmodule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021" y="1460500"/>
            <a:ext cx="1953463" cy="34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575" y="1459730"/>
            <a:ext cx="1953450" cy="346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/>
              <a:t> DETECTOR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Laser Detector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Vin: 3.3 VDC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Vout: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/>
              <a:t>V hit = 3.3 VDC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/>
              <a:t>V miss = 50 mVDC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50" y="1501375"/>
            <a:ext cx="4369899" cy="24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285212" y="471925"/>
            <a:ext cx="1079598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02" y="3187824"/>
            <a:ext cx="2757753" cy="15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Controller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Controller steering uses Android’s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 sz="1400"/>
              <a:t>	Accelerometer sensors.  Due to limited availability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400"/>
              <a:t>of gyroscopes on devices, our controller utilizes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400"/>
              <a:t>control and stabilizes sensitivity using a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400"/>
              <a:t>high-pass k-filter.</a:t>
            </a:r>
          </a:p>
          <a:p>
            <a:pPr indent="-317500" lvl="0" marL="9144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The starting net XYZ coordinate is “zeroed” by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400"/>
              <a:t>	the user which will then be incremented/decremented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400"/>
              <a:t>	by the filtered XYZ values.</a:t>
            </a:r>
          </a:p>
          <a:p>
            <a:pPr indent="-317500" lvl="0" marL="9144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After trial and error, the optimal k-value used to reduce noise and consistent control is 0.65f.  The cutoff net value is set at +/- 5.0f (90 degrees).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975" y="1460500"/>
            <a:ext cx="3075824" cy="17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Controller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/>
              <a:t>Filter algorithm: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rPr lang="en" sz="1000"/>
              <a:t>The data that is transmitted from device to vehicle requires a minimum transmission rate of 1kbps, using 5-bit sequence in 20ms intervals.  The syntax of an instruction is as follows. </a:t>
            </a:r>
          </a:p>
          <a:p>
            <a:pPr rtl="0">
              <a:spcBef>
                <a:spcPts val="0"/>
              </a:spcBef>
              <a:buNone/>
            </a:pPr>
            <a:r>
              <a:rPr lang="en" sz="1000"/>
              <a:t>	bits[1:0] Steering Control		00 (no signal)	01 (right)	10 (left)</a:t>
            </a:r>
          </a:p>
          <a:p>
            <a:pPr rtl="0">
              <a:spcBef>
                <a:spcPts val="0"/>
              </a:spcBef>
              <a:buNone/>
            </a:pPr>
            <a:r>
              <a:rPr lang="en" sz="1000"/>
              <a:t>	bits[3:2] 			00 (no throttle)	01 (forward)	10 (backwards)</a:t>
            </a:r>
          </a:p>
          <a:p>
            <a:pPr>
              <a:spcBef>
                <a:spcPts val="0"/>
              </a:spcBef>
              <a:buNone/>
            </a:pPr>
            <a:r>
              <a:rPr lang="en" sz="1000"/>
              <a:t>	bit[4]				0 (no fire) 	1(fire)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50" y="1889500"/>
            <a:ext cx="3211924" cy="15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VGA camera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460500"/>
            <a:ext cx="41967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OmniVision 7670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SCCB Proprietary protocol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Cheap camera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Tradeoff: VModCam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Much more expensive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Simple I2C protocol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Example code exists online 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Needs Atlys board (expensive battery, lack of PMod)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75" y="1450599"/>
            <a:ext cx="3175649" cy="17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778" y="3340025"/>
            <a:ext cx="2573921" cy="17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Camera block diagram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25" y="1580900"/>
            <a:ext cx="7677025" cy="334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>
            <a:off x="6529125" y="3732225"/>
            <a:ext cx="6444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/>
          <p:nvPr/>
        </p:nvCxnSpPr>
        <p:spPr>
          <a:xfrm rot="10800000">
            <a:off x="6583724" y="2771350"/>
            <a:ext cx="600600" cy="107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3" name="Shape 223"/>
          <p:cNvCxnSpPr/>
          <p:nvPr/>
        </p:nvCxnSpPr>
        <p:spPr>
          <a:xfrm flipH="1">
            <a:off x="4705475" y="2389025"/>
            <a:ext cx="305699" cy="107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/>
          <p:nvPr/>
        </p:nvCxnSpPr>
        <p:spPr>
          <a:xfrm rot="10800000">
            <a:off x="2412024" y="2389025"/>
            <a:ext cx="4260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5" name="Shape 225"/>
          <p:cNvCxnSpPr/>
          <p:nvPr/>
        </p:nvCxnSpPr>
        <p:spPr>
          <a:xfrm>
            <a:off x="1396550" y="4169050"/>
            <a:ext cx="0" cy="513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6" name="Shape 226"/>
          <p:cNvSpPr/>
          <p:nvPr/>
        </p:nvSpPr>
        <p:spPr>
          <a:xfrm>
            <a:off x="2887225" y="3262650"/>
            <a:ext cx="1583442" cy="1485161"/>
          </a:xfrm>
          <a:prstGeom prst="irregularSeal1">
            <a:avLst/>
          </a:prstGeom>
          <a:solidFill>
            <a:srgbClr val="F4CCCC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7" name="Shape 227"/>
          <p:cNvCxnSpPr/>
          <p:nvPr/>
        </p:nvCxnSpPr>
        <p:spPr>
          <a:xfrm rot="10800000">
            <a:off x="3788100" y="2913150"/>
            <a:ext cx="0" cy="3494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8" name="Shape 228"/>
          <p:cNvCxnSpPr/>
          <p:nvPr/>
        </p:nvCxnSpPr>
        <p:spPr>
          <a:xfrm>
            <a:off x="4470675" y="4005225"/>
            <a:ext cx="442200" cy="107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9" name="Shape 229"/>
          <p:cNvSpPr txBox="1"/>
          <p:nvPr/>
        </p:nvSpPr>
        <p:spPr>
          <a:xfrm>
            <a:off x="3138350" y="3775875"/>
            <a:ext cx="10811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Obstacles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Tradeoffs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Car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Hack existing Laser Tag toy?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Nah, making our own is way cooler, (and cheaper)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Actual Lasers &gt; IR beam of light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Bluetooth vs Wifi?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B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Cameras?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Add camera, lose PMod: not a viable option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Wi-fi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Early complications in trying to utilize a Wi-fi Pmod to transmit control signal to vehicle.</a:t>
            </a:r>
          </a:p>
          <a:p>
            <a:pPr indent="-3175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400"/>
              <a:t>Much, if not all, of the internet protocol IP cores that are available for fpga’s are implemented using Vivado and C Language.</a:t>
            </a:r>
          </a:p>
          <a:p>
            <a:pPr indent="-3175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400"/>
              <a:t>The Pmod Wifi module we are using provides a C language library that can be used.  However, to incorporate this library into our design requires us to incorporate a tcp/ip protocol stack to our board.</a:t>
            </a:r>
          </a:p>
          <a:p>
            <a:pPr indent="-3175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400"/>
              <a:t>After much searching, we were able to use Xilinx ISE’s Embedded Development Kit (EDK) and the BSB file provided on Nexys3’s documentation website.</a:t>
            </a:r>
          </a:p>
          <a:p>
            <a:pPr indent="-3175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400"/>
              <a:t>However, Licensing issues arose (failure to mention incompatible support for ISE 14.7 version)</a:t>
            </a:r>
          </a:p>
          <a:p>
            <a:pPr indent="-3175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400"/>
              <a:t>Have been able to make some progress recently using older version.</a:t>
            </a:r>
          </a:p>
          <a:p>
            <a:pPr indent="-3175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400"/>
              <a:t>Might not have enough time to incorporate it in time.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Bluetooth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460500"/>
            <a:ext cx="8229600" cy="14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729375" y="1893675"/>
            <a:ext cx="1761900" cy="596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/>
              <a:t>Bluetooth</a:t>
            </a:r>
          </a:p>
        </p:txBody>
      </p:sp>
      <p:sp>
        <p:nvSpPr>
          <p:cNvPr id="250" name="Shape 250"/>
          <p:cNvSpPr/>
          <p:nvPr/>
        </p:nvSpPr>
        <p:spPr>
          <a:xfrm>
            <a:off x="6753800" y="1885000"/>
            <a:ext cx="1761900" cy="60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Servos and Speed Controller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500" y="2571100"/>
            <a:ext cx="2237849" cy="22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350" y="2571100"/>
            <a:ext cx="2829070" cy="23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2708950" y="1889000"/>
            <a:ext cx="1805999" cy="60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UART/USB port</a:t>
            </a:r>
          </a:p>
        </p:txBody>
      </p:sp>
      <p:sp>
        <p:nvSpPr>
          <p:cNvPr id="254" name="Shape 254"/>
          <p:cNvSpPr/>
          <p:nvPr/>
        </p:nvSpPr>
        <p:spPr>
          <a:xfrm>
            <a:off x="4712125" y="1878625"/>
            <a:ext cx="1805999" cy="596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>
              <a:spcBef>
                <a:spcPts val="0"/>
              </a:spcBef>
              <a:buNone/>
            </a:pPr>
            <a:r>
              <a:rPr lang="en" sz="1600"/>
              <a:t>FPGA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Table of Contents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Goals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Functionality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Successes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Failures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Summary &amp; Tradeoffs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Successes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Servos: Turn Right and Left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Motor Controller: Forward and Reverse Throttle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Shoot Laser Beams!!!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Fails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80000"/>
              <a:buFont typeface="Arial"/>
              <a:buChar char="●"/>
            </a:pPr>
            <a:r>
              <a:rPr lang="en"/>
              <a:t>OmniVision Camera</a:t>
            </a:r>
            <a:r>
              <a:rPr lang="en" sz="2400"/>
              <a:t>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proprietary configuration bus protocol: OV does not provide good documentation on 2 wire SCCB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VModCam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Requires memory on Atlys board, not enough PMod ports on Atlys for all project components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28275" y="4844449"/>
            <a:ext cx="4944300" cy="456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Gif from: http://www.animateur-dj-71.com/eclairage.php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50" y="1478850"/>
            <a:ext cx="8229600" cy="34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 of the project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 make FPGA controlled cars that can communicate with an Android app controller through wifi or bluetooth…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52197">
            <a:off x="8686795" y="4848658"/>
            <a:ext cx="234124" cy="1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392750"/>
            <a:ext cx="8735050" cy="11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666875" y="3324325"/>
            <a:ext cx="5005200" cy="132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3F3F3"/>
                </a:solidFill>
              </a:rPr>
              <a:t>...And also play laser tag!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00" y="714375"/>
            <a:ext cx="7459600" cy="44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995450" y="200025"/>
            <a:ext cx="5153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Short Functionality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84243">
            <a:off x="8585684" y="4848652"/>
            <a:ext cx="531314" cy="29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-1379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100"/>
              <a:t>Project Attribution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RC Car: Rohan, Alex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		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3333"/>
              <a:buFont typeface="Arial"/>
              <a:buNone/>
            </a:pPr>
            <a:r>
              <a:rPr lang="en" sz="1500"/>
              <a:t>power/speed	 power/rotation		FPGA control			</a:t>
            </a:r>
          </a:p>
        </p:txBody>
      </p:sp>
      <p:cxnSp>
        <p:nvCxnSpPr>
          <p:cNvPr id="93" name="Shape 93"/>
          <p:cNvCxnSpPr/>
          <p:nvPr/>
        </p:nvCxnSpPr>
        <p:spPr>
          <a:xfrm flipH="1" rot="10800000">
            <a:off x="688650" y="2431050"/>
            <a:ext cx="7766700" cy="98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>
            <a:stCxn id="95" idx="2"/>
            <a:endCxn id="96" idx="0"/>
          </p:cNvCxnSpPr>
          <p:nvPr/>
        </p:nvCxnSpPr>
        <p:spPr>
          <a:xfrm flipH="1">
            <a:off x="2672075" y="2357362"/>
            <a:ext cx="300" cy="174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>
            <a:stCxn id="98" idx="2"/>
            <a:endCxn id="99" idx="0"/>
          </p:cNvCxnSpPr>
          <p:nvPr/>
        </p:nvCxnSpPr>
        <p:spPr>
          <a:xfrm>
            <a:off x="1146412" y="2352397"/>
            <a:ext cx="0" cy="144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>
            <a:stCxn id="101" idx="2"/>
            <a:endCxn id="102" idx="0"/>
          </p:cNvCxnSpPr>
          <p:nvPr/>
        </p:nvCxnSpPr>
        <p:spPr>
          <a:xfrm>
            <a:off x="4261328" y="2296616"/>
            <a:ext cx="9600" cy="270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 flipH="1" rot="10800000">
            <a:off x="693625" y="4325724"/>
            <a:ext cx="7688399" cy="390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052275" y="4027462"/>
            <a:ext cx="1220325" cy="6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99" y="3636925"/>
            <a:ext cx="747225" cy="7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>
            <a:stCxn id="105" idx="2"/>
          </p:cNvCxnSpPr>
          <p:nvPr/>
        </p:nvCxnSpPr>
        <p:spPr>
          <a:xfrm flipH="1">
            <a:off x="1143112" y="4338025"/>
            <a:ext cx="3300" cy="2730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" name="Shape 107"/>
          <p:cNvCxnSpPr/>
          <p:nvPr/>
        </p:nvCxnSpPr>
        <p:spPr>
          <a:xfrm flipH="1">
            <a:off x="2668487" y="4297725"/>
            <a:ext cx="3299" cy="2729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223" y="2531799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1537" y="3685925"/>
            <a:ext cx="677175" cy="6521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967825" y="1893862"/>
            <a:ext cx="1409100" cy="4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Android/FPGA comm.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723" y="3636923"/>
            <a:ext cx="785569" cy="70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/>
          <p:nvPr/>
        </p:nvCxnSpPr>
        <p:spPr>
          <a:xfrm flipH="1">
            <a:off x="4264474" y="4297725"/>
            <a:ext cx="3299" cy="2729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675" y="2496800"/>
            <a:ext cx="463477" cy="4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41012" y="2010397"/>
            <a:ext cx="1210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Car controls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592928" y="1954616"/>
            <a:ext cx="1336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Camera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5500" y="25318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5860475" y="4443925"/>
            <a:ext cx="1210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Laser controls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301700" y="1356687"/>
            <a:ext cx="5393100" cy="4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Android App: David, Michelle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4800" y="2773162"/>
            <a:ext cx="1421994" cy="122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>
            <a:off x="7692047" y="2444837"/>
            <a:ext cx="3600" cy="8364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" name="Shape 116"/>
          <p:cNvCxnSpPr/>
          <p:nvPr/>
        </p:nvCxnSpPr>
        <p:spPr>
          <a:xfrm>
            <a:off x="6440922" y="4194737"/>
            <a:ext cx="5700" cy="3426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7" name="Shape 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5860487" y="3585150"/>
            <a:ext cx="1079598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76850" y="2590900"/>
            <a:ext cx="933450" cy="60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19"/>
          <p:cNvCxnSpPr/>
          <p:nvPr/>
        </p:nvCxnSpPr>
        <p:spPr>
          <a:xfrm flipH="1">
            <a:off x="7686249" y="3744300"/>
            <a:ext cx="9300" cy="5774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" name="Shape 120"/>
          <p:cNvCxnSpPr/>
          <p:nvPr/>
        </p:nvCxnSpPr>
        <p:spPr>
          <a:xfrm>
            <a:off x="5998100" y="2312997"/>
            <a:ext cx="0" cy="2460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1" name="Shape 121"/>
          <p:cNvSpPr txBox="1"/>
          <p:nvPr/>
        </p:nvSpPr>
        <p:spPr>
          <a:xfrm>
            <a:off x="5530600" y="1893862"/>
            <a:ext cx="1079699" cy="4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Bluetooth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Short specification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Crawler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Nexys 3: steer car and control throttle, would capture camera data, send and receive data over wifi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VModCam: film from car’s perspective and output in RGB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Android device: run app, send commands over wifi, receive game data over wifi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Emulating RC controller w/ FPGA 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>
              <a:spcBef>
                <a:spcPts val="0"/>
              </a:spcBef>
              <a:buNone/>
            </a:pPr>
            <a:r>
              <a:rPr lang="en" sz="2800"/>
              <a:t>          Measure     	     	 			Emulate				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124" y="1379407"/>
            <a:ext cx="2638150" cy="2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4809175" y="4393125"/>
            <a:ext cx="761099" cy="257399"/>
          </a:xfrm>
          <a:prstGeom prst="rightArrow">
            <a:avLst>
              <a:gd fmla="val 21736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375" y="1830612"/>
            <a:ext cx="3371349" cy="189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49" y="1678825"/>
            <a:ext cx="2244576" cy="20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3618450" y="3447950"/>
            <a:ext cx="694125" cy="249500"/>
          </a:xfrm>
          <a:custGeom>
            <a:pathLst>
              <a:path extrusionOk="0" h="9980" w="27765">
                <a:moveTo>
                  <a:pt x="23112" y="1136"/>
                </a:moveTo>
                <a:cubicBezTo>
                  <a:pt x="15174" y="476"/>
                  <a:pt x="0" y="-765"/>
                  <a:pt x="0" y="7199"/>
                </a:cubicBezTo>
                <a:cubicBezTo>
                  <a:pt x="0" y="10114"/>
                  <a:pt x="5420" y="9851"/>
                  <a:pt x="8336" y="9851"/>
                </a:cubicBezTo>
                <a:cubicBezTo>
                  <a:pt x="14570" y="9851"/>
                  <a:pt x="21325" y="10367"/>
                  <a:pt x="26901" y="7578"/>
                </a:cubicBezTo>
                <a:cubicBezTo>
                  <a:pt x="29479" y="6288"/>
                  <a:pt x="25616" y="0"/>
                  <a:pt x="22734" y="0"/>
                </a:cubicBezTo>
              </a:path>
            </a:pathLst>
          </a:custGeom>
          <a:noFill/>
          <a:ln cap="flat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39" name="Shape 139"/>
          <p:cNvSpPr/>
          <p:nvPr/>
        </p:nvSpPr>
        <p:spPr>
          <a:xfrm>
            <a:off x="4337128" y="3272461"/>
            <a:ext cx="716850" cy="251600"/>
          </a:xfrm>
          <a:custGeom>
            <a:pathLst>
              <a:path extrusionOk="0" h="10064" w="28674">
                <a:moveTo>
                  <a:pt x="25435" y="2094"/>
                </a:moveTo>
                <a:cubicBezTo>
                  <a:pt x="16984" y="2094"/>
                  <a:pt x="-2710" y="-1584"/>
                  <a:pt x="428" y="6262"/>
                </a:cubicBezTo>
                <a:cubicBezTo>
                  <a:pt x="3887" y="14910"/>
                  <a:pt x="34299" y="6782"/>
                  <a:pt x="27708" y="200"/>
                </a:cubicBezTo>
                <a:cubicBezTo>
                  <a:pt x="26908" y="-598"/>
                  <a:pt x="25182" y="2725"/>
                  <a:pt x="24677" y="1715"/>
                </a:cubicBezTo>
              </a:path>
            </a:pathLst>
          </a:custGeom>
          <a:noFill/>
          <a:ln cap="flat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Emulating RC controller w/ FPGA cont.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0" y="1460500"/>
            <a:ext cx="3635205" cy="3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912" y="1460508"/>
            <a:ext cx="4710176" cy="78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951" y="3119437"/>
            <a:ext cx="4509848" cy="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1080" y="2246138"/>
            <a:ext cx="4565731" cy="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7150" y="4045848"/>
            <a:ext cx="4372851" cy="785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flipH="1" rot="10800000">
            <a:off x="246150" y="1997400"/>
            <a:ext cx="2932799" cy="32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/>
          <p:nvPr/>
        </p:nvCxnSpPr>
        <p:spPr>
          <a:xfrm rot="10800000">
            <a:off x="871100" y="2963750"/>
            <a:ext cx="3656399" cy="47399"/>
          </a:xfrm>
          <a:prstGeom prst="curvedConnector3">
            <a:avLst>
              <a:gd fmla="val 50000" name="adj1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/>
          <p:nvPr/>
        </p:nvCxnSpPr>
        <p:spPr>
          <a:xfrm>
            <a:off x="3011900" y="2992225"/>
            <a:ext cx="1345199" cy="909299"/>
          </a:xfrm>
          <a:prstGeom prst="curvedConnector3">
            <a:avLst>
              <a:gd fmla="val 50000" name="adj1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" name="Shape 154"/>
          <p:cNvSpPr/>
          <p:nvPr/>
        </p:nvSpPr>
        <p:spPr>
          <a:xfrm>
            <a:off x="3400275" y="4261525"/>
            <a:ext cx="748325" cy="369400"/>
          </a:xfrm>
          <a:custGeom>
            <a:pathLst>
              <a:path extrusionOk="0" h="14776" w="29933">
                <a:moveTo>
                  <a:pt x="29933" y="0"/>
                </a:moveTo>
                <a:cubicBezTo>
                  <a:pt x="20271" y="5519"/>
                  <a:pt x="9957" y="9810"/>
                  <a:pt x="0" y="14776"/>
                </a:cubicBezTo>
              </a:path>
            </a:pathLst>
          </a:cu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55" name="Shape 155"/>
          <p:cNvCxnSpPr/>
          <p:nvPr/>
        </p:nvCxnSpPr>
        <p:spPr>
          <a:xfrm flipH="1">
            <a:off x="239912" y="2647212"/>
            <a:ext cx="2948099" cy="98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6" name="Shape 156"/>
          <p:cNvCxnSpPr/>
          <p:nvPr/>
        </p:nvCxnSpPr>
        <p:spPr>
          <a:xfrm flipH="1" rot="10800000">
            <a:off x="231650" y="1989225"/>
            <a:ext cx="9599" cy="6725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" name="Shape 157"/>
          <p:cNvCxnSpPr/>
          <p:nvPr/>
        </p:nvCxnSpPr>
        <p:spPr>
          <a:xfrm flipH="1">
            <a:off x="3154175" y="1998675"/>
            <a:ext cx="9599" cy="6536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8" name="Shape 158"/>
          <p:cNvCxnSpPr/>
          <p:nvPr/>
        </p:nvCxnSpPr>
        <p:spPr>
          <a:xfrm>
            <a:off x="233525" y="1786125"/>
            <a:ext cx="815699" cy="39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9" name="Shape 159"/>
          <p:cNvSpPr/>
          <p:nvPr/>
        </p:nvSpPr>
        <p:spPr>
          <a:xfrm>
            <a:off x="2922025" y="2097225"/>
            <a:ext cx="1028700" cy="564599"/>
          </a:xfrm>
          <a:prstGeom prst="rect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700"/>
              <a:t>100MHz/1953*512 =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700"/>
              <a:t>10ms</a:t>
            </a:r>
          </a:p>
          <a:p>
            <a:pPr rtl="0">
              <a:spcBef>
                <a:spcPts val="0"/>
              </a:spcBef>
              <a:buNone/>
            </a:pPr>
            <a:r>
              <a:rPr lang="en" sz="700"/>
              <a:t>ClkCount = 2^12 </a:t>
            </a:r>
          </a:p>
          <a:p>
            <a:pPr>
              <a:spcBef>
                <a:spcPts val="0"/>
              </a:spcBef>
              <a:buNone/>
            </a:pPr>
            <a:r>
              <a:rPr b="1" lang="en" sz="700"/>
              <a:t>20ms </a:t>
            </a:r>
            <a:r>
              <a:rPr lang="en" sz="700"/>
              <a:t>period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/>
              <a:t> Block Diagram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948" y="1522025"/>
            <a:ext cx="4892124" cy="33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042750" y="1809200"/>
            <a:ext cx="802199" cy="35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FPGA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863075" y="1566800"/>
            <a:ext cx="12387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Detector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586150" y="3796625"/>
            <a:ext cx="12387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Laser Diode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